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63" r:id="rId3"/>
    <p:sldId id="284" r:id="rId4"/>
    <p:sldId id="260" r:id="rId5"/>
    <p:sldId id="280" r:id="rId6"/>
    <p:sldId id="274" r:id="rId7"/>
    <p:sldId id="259" r:id="rId8"/>
    <p:sldId id="265" r:id="rId9"/>
    <p:sldId id="278" r:id="rId10"/>
    <p:sldId id="285" r:id="rId11"/>
  </p:sldIdLst>
  <p:sldSz cx="9144000" cy="5143500" type="screen16x9"/>
  <p:notesSz cx="6858000" cy="9144000"/>
  <p:embeddedFontLst>
    <p:embeddedFont>
      <p:font typeface="Anton" pitchFamily="2" charset="0"/>
      <p:regular r:id="rId13"/>
    </p:embeddedFont>
    <p:embeddedFont>
      <p:font typeface="Barlow" panose="00000500000000000000" pitchFamily="2" charset="0"/>
      <p:regular r:id="rId14"/>
      <p:bold r:id="rId15"/>
      <p:italic r:id="rId16"/>
      <p:boldItalic r:id="rId17"/>
    </p:embeddedFont>
    <p:embeddedFont>
      <p:font typeface="Poppins Black" panose="00000A00000000000000" pitchFamily="2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pos="450">
          <p15:clr>
            <a:srgbClr val="9AA0A6"/>
          </p15:clr>
        </p15:guide>
        <p15:guide id="4" pos="529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A34F"/>
    <a:srgbClr val="7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1C883A-BD16-4C10-A8F8-D73DA07DD644}">
  <a:tblStyle styleId="{8E1C883A-BD16-4C10-A8F8-D73DA07DD6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0" y="72"/>
      </p:cViewPr>
      <p:guideLst>
        <p:guide orient="horz" pos="1620"/>
        <p:guide pos="2880"/>
        <p:guide pos="450"/>
        <p:guide pos="52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ed6c12d8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ed6c12d8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>
          <a:extLst>
            <a:ext uri="{FF2B5EF4-FFF2-40B4-BE49-F238E27FC236}">
              <a16:creationId xmlns:a16="http://schemas.microsoft.com/office/drawing/2014/main" id="{ED7B4875-BDD0-16B1-858A-7049A69F5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ea856ee8b8_0_5808:notes">
            <a:extLst>
              <a:ext uri="{FF2B5EF4-FFF2-40B4-BE49-F238E27FC236}">
                <a16:creationId xmlns:a16="http://schemas.microsoft.com/office/drawing/2014/main" id="{E4AC6C9B-4D27-1A99-B617-559FFAC5C4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ea856ee8b8_0_5808:notes">
            <a:extLst>
              <a:ext uri="{FF2B5EF4-FFF2-40B4-BE49-F238E27FC236}">
                <a16:creationId xmlns:a16="http://schemas.microsoft.com/office/drawing/2014/main" id="{4E395033-EC58-6926-0B85-67C3FAE0A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582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ea856ee8b8_0_7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ea856ee8b8_0_7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ea856ee8b8_0_8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ea856ee8b8_0_8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e910429a29_0_4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e910429a29_0_4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ea856ee8b8_0_4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ea856ee8b8_0_4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ea856ee8b8_0_6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ea856ee8b8_0_6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a856ee8b8_0_1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a856ee8b8_0_1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ea856ee8b8_0_3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ea856ee8b8_0_3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ea856ee8b8_0_5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ea856ee8b8_0_58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381950" y="681625"/>
            <a:ext cx="3771600" cy="32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385575" y="4050400"/>
            <a:ext cx="4021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506238" y="259850"/>
            <a:ext cx="717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1619550" y="4903625"/>
            <a:ext cx="296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087" y="4709891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0863" y="104475"/>
            <a:ext cx="676575" cy="571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63198">
            <a:off x="8633468" y="122175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211088">
            <a:off x="1154392" y="4691687"/>
            <a:ext cx="308814" cy="31723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>
            <a:spLocks noGrp="1"/>
          </p:cNvSpPr>
          <p:nvPr>
            <p:ph type="title" hasCustomPrompt="1"/>
          </p:nvPr>
        </p:nvSpPr>
        <p:spPr>
          <a:xfrm>
            <a:off x="2440750" y="486750"/>
            <a:ext cx="42723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0" name="Google Shape;290;p25"/>
          <p:cNvSpPr txBox="1">
            <a:spLocks noGrp="1"/>
          </p:cNvSpPr>
          <p:nvPr>
            <p:ph type="subTitle" idx="1"/>
          </p:nvPr>
        </p:nvSpPr>
        <p:spPr>
          <a:xfrm>
            <a:off x="2854900" y="1333450"/>
            <a:ext cx="3444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5"/>
          <p:cNvSpPr txBox="1">
            <a:spLocks noGrp="1"/>
          </p:cNvSpPr>
          <p:nvPr>
            <p:ph type="title" idx="2" hasCustomPrompt="1"/>
          </p:nvPr>
        </p:nvSpPr>
        <p:spPr>
          <a:xfrm>
            <a:off x="2440750" y="1920575"/>
            <a:ext cx="42723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2" name="Google Shape;292;p25"/>
          <p:cNvSpPr txBox="1">
            <a:spLocks noGrp="1"/>
          </p:cNvSpPr>
          <p:nvPr>
            <p:ph type="subTitle" idx="3"/>
          </p:nvPr>
        </p:nvSpPr>
        <p:spPr>
          <a:xfrm>
            <a:off x="2854900" y="2767275"/>
            <a:ext cx="3444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5"/>
          <p:cNvSpPr txBox="1">
            <a:spLocks noGrp="1"/>
          </p:cNvSpPr>
          <p:nvPr>
            <p:ph type="title" idx="4" hasCustomPrompt="1"/>
          </p:nvPr>
        </p:nvSpPr>
        <p:spPr>
          <a:xfrm>
            <a:off x="2440750" y="3354400"/>
            <a:ext cx="42723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4" name="Google Shape;294;p25"/>
          <p:cNvSpPr txBox="1">
            <a:spLocks noGrp="1"/>
          </p:cNvSpPr>
          <p:nvPr>
            <p:ph type="subTitle" idx="5"/>
          </p:nvPr>
        </p:nvSpPr>
        <p:spPr>
          <a:xfrm>
            <a:off x="2854900" y="4201100"/>
            <a:ext cx="3444000" cy="3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95" name="Google Shape;295;p25"/>
          <p:cNvCxnSpPr/>
          <p:nvPr/>
        </p:nvCxnSpPr>
        <p:spPr>
          <a:xfrm>
            <a:off x="497750" y="4888125"/>
            <a:ext cx="701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6" name="Google Shape;29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8569091" y="433041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97" name="Google Shape;29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7801854" y="4587825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98" name="Google Shape;2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624313" y="10351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99" name="Google Shape;2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894463">
            <a:off x="8669025" y="459763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300" name="Google Shape;300;p25"/>
          <p:cNvCxnSpPr/>
          <p:nvPr/>
        </p:nvCxnSpPr>
        <p:spPr>
          <a:xfrm>
            <a:off x="497750" y="250450"/>
            <a:ext cx="50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1" name="Google Shape;30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417891" y="55936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2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HEALTHY LIFESTYLE   -    DETOX DIET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32"/>
          <p:cNvSpPr txBox="1"/>
          <p:nvPr/>
        </p:nvSpPr>
        <p:spPr>
          <a:xfrm>
            <a:off x="42650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O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4" name="Google Shape;364;p32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HEALTHY LIFESTYLE   -    DETOX DIET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5" name="Google Shape;365;p32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6" name="Google Shape;366;p32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HEALTHY LIFESTYLE   -    DETOX DIET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367" name="Google Shape;367;p32"/>
          <p:cNvCxnSpPr>
            <a:stCxn id="365" idx="3"/>
          </p:cNvCxnSpPr>
          <p:nvPr/>
        </p:nvCxnSpPr>
        <p:spPr>
          <a:xfrm>
            <a:off x="497750" y="4888125"/>
            <a:ext cx="64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8" name="Google Shape;368;p32"/>
          <p:cNvCxnSpPr>
            <a:stCxn id="364" idx="1"/>
            <a:endCxn id="363" idx="3"/>
          </p:cNvCxnSpPr>
          <p:nvPr/>
        </p:nvCxnSpPr>
        <p:spPr>
          <a:xfrm rot="10800000">
            <a:off x="497675" y="250450"/>
            <a:ext cx="50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9" name="Google Shape;36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8569078" y="26506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70" name="Google Shape;3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7192329" y="4695937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71" name="Google Shape;3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225013" y="4512143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72" name="Google Shape;3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533088" y="51751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73" name="Google Shape;37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894463">
            <a:off x="8582825" y="4570813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/>
        </p:nvSpPr>
        <p:spPr>
          <a:xfrm rot="5400000">
            <a:off x="6908713" y="2428850"/>
            <a:ext cx="3912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6" name="Google Shape;376;p33"/>
          <p:cNvSpPr txBox="1"/>
          <p:nvPr/>
        </p:nvSpPr>
        <p:spPr>
          <a:xfrm>
            <a:off x="8637863" y="46988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A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7" name="Google Shape;377;p33"/>
          <p:cNvSpPr txBox="1"/>
          <p:nvPr/>
        </p:nvSpPr>
        <p:spPr>
          <a:xfrm>
            <a:off x="4580550" y="4745225"/>
            <a:ext cx="40212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 </a:t>
            </a:r>
            <a:r>
              <a:rPr lang="en" sz="9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- </a:t>
            </a: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</a:t>
            </a:r>
            <a:r>
              <a:rPr lang="en" sz="9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- </a:t>
            </a: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 </a:t>
            </a:r>
            <a:endParaRPr sz="900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78" name="Google Shape;378;p33"/>
          <p:cNvSpPr txBox="1"/>
          <p:nvPr/>
        </p:nvSpPr>
        <p:spPr>
          <a:xfrm>
            <a:off x="51138" y="551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9" name="Google Shape;379;p33"/>
          <p:cNvSpPr txBox="1"/>
          <p:nvPr/>
        </p:nvSpPr>
        <p:spPr>
          <a:xfrm rot="-5400000">
            <a:off x="-1671162" y="2422250"/>
            <a:ext cx="3899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380" name="Google Shape;380;p33"/>
          <p:cNvCxnSpPr>
            <a:stCxn id="378" idx="3"/>
          </p:cNvCxnSpPr>
          <p:nvPr/>
        </p:nvCxnSpPr>
        <p:spPr>
          <a:xfrm>
            <a:off x="506238" y="259850"/>
            <a:ext cx="717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33"/>
          <p:cNvCxnSpPr>
            <a:stCxn id="377" idx="1"/>
          </p:cNvCxnSpPr>
          <p:nvPr/>
        </p:nvCxnSpPr>
        <p:spPr>
          <a:xfrm rot="10800000">
            <a:off x="1619550" y="4903625"/>
            <a:ext cx="296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82" name="Google Shape;38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087" y="4709891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3" name="Google Shape;3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0863" y="104475"/>
            <a:ext cx="676575" cy="571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4" name="Google Shape;38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63198">
            <a:off x="8633468" y="122175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5" name="Google Shape;38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211088">
            <a:off x="1154392" y="4691687"/>
            <a:ext cx="308814" cy="31723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4"/>
          <p:cNvSpPr txBox="1"/>
          <p:nvPr/>
        </p:nvSpPr>
        <p:spPr>
          <a:xfrm>
            <a:off x="42650" y="7575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A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8" name="Google Shape;388;p34"/>
          <p:cNvSpPr txBox="1"/>
          <p:nvPr/>
        </p:nvSpPr>
        <p:spPr>
          <a:xfrm rot="-5400000">
            <a:off x="-1735950" y="2408925"/>
            <a:ext cx="40662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PREPARE DISHES WITH VEGETABLES AND VEGETABLES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9" name="Google Shape;389;p34"/>
          <p:cNvSpPr txBox="1"/>
          <p:nvPr/>
        </p:nvSpPr>
        <p:spPr>
          <a:xfrm rot="5400000">
            <a:off x="6823575" y="2415525"/>
            <a:ext cx="40662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PREPARE DISHES WITH VEGETABLES AND VEGETABLES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0" name="Google Shape;390;p34"/>
          <p:cNvSpPr txBox="1"/>
          <p:nvPr/>
        </p:nvSpPr>
        <p:spPr>
          <a:xfrm>
            <a:off x="8629375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R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391" name="Google Shape;391;p34"/>
          <p:cNvCxnSpPr/>
          <p:nvPr/>
        </p:nvCxnSpPr>
        <p:spPr>
          <a:xfrm rot="10800000">
            <a:off x="1260975" y="4885400"/>
            <a:ext cx="233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92" name="Google Shape;392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8260950" y="75750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3" name="Google Shape;3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155779" y="4155575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4" name="Google Shape;3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88909">
            <a:off x="8607707" y="557348"/>
            <a:ext cx="413312" cy="42457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5" name="Google Shape;395;p34"/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5400008">
            <a:off x="444412" y="4493570"/>
            <a:ext cx="515575" cy="583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396" name="Google Shape;396;p34"/>
          <p:cNvCxnSpPr>
            <a:endCxn id="387" idx="3"/>
          </p:cNvCxnSpPr>
          <p:nvPr/>
        </p:nvCxnSpPr>
        <p:spPr>
          <a:xfrm rot="10800000">
            <a:off x="497750" y="280500"/>
            <a:ext cx="7686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30400" y="2265938"/>
            <a:ext cx="3700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52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2897850" y="1381463"/>
            <a:ext cx="1433100" cy="9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399650" y="3107738"/>
            <a:ext cx="29313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497750" y="4888125"/>
            <a:ext cx="64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rot="10800000">
            <a:off x="2219375" y="250450"/>
            <a:ext cx="327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1305153" y="14986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4" name="Google Shape;2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7192329" y="4695937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5" name="Google Shape;2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198088" y="440526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665738" y="830693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7" name="Google Shape;2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894463">
            <a:off x="685725" y="51975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501500" y="1204350"/>
            <a:ext cx="6141000" cy="27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Poppins Black"/>
              <a:buNone/>
              <a:defRPr sz="6000" b="0">
                <a:solidFill>
                  <a:schemeClr val="accent6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5400007">
            <a:off x="8417825" y="4094938"/>
            <a:ext cx="328700" cy="3722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64" name="Google Shape;64;p8"/>
          <p:cNvCxnSpPr/>
          <p:nvPr/>
        </p:nvCxnSpPr>
        <p:spPr>
          <a:xfrm>
            <a:off x="1071800" y="259850"/>
            <a:ext cx="146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8"/>
          <p:cNvCxnSpPr/>
          <p:nvPr/>
        </p:nvCxnSpPr>
        <p:spPr>
          <a:xfrm>
            <a:off x="6603500" y="259850"/>
            <a:ext cx="203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8"/>
          <p:cNvCxnSpPr/>
          <p:nvPr/>
        </p:nvCxnSpPr>
        <p:spPr>
          <a:xfrm>
            <a:off x="6603501" y="4903625"/>
            <a:ext cx="191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8"/>
          <p:cNvCxnSpPr/>
          <p:nvPr/>
        </p:nvCxnSpPr>
        <p:spPr>
          <a:xfrm>
            <a:off x="508263" y="4903625"/>
            <a:ext cx="2032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8" name="Google Shape;6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51964">
            <a:off x="8577828" y="3793243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9" name="Google Shape;6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36802">
            <a:off x="8591942" y="4574337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12281">
            <a:off x="193895" y="849690"/>
            <a:ext cx="490007" cy="46687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1" name="Google Shape;71;p8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5400007">
            <a:off x="74950" y="396463"/>
            <a:ext cx="328700" cy="3722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2" name="Google Shape;72;p8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8100059">
            <a:off x="409464" y="72122"/>
            <a:ext cx="490791" cy="5558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4919925" y="1013475"/>
            <a:ext cx="3139500" cy="14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4919925" y="2480625"/>
            <a:ext cx="3304800" cy="16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6" name="Google Shape;76;p9"/>
          <p:cNvCxnSpPr/>
          <p:nvPr/>
        </p:nvCxnSpPr>
        <p:spPr>
          <a:xfrm>
            <a:off x="497750" y="4888125"/>
            <a:ext cx="64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9"/>
          <p:cNvCxnSpPr/>
          <p:nvPr/>
        </p:nvCxnSpPr>
        <p:spPr>
          <a:xfrm rot="10800000">
            <a:off x="497675" y="250450"/>
            <a:ext cx="50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8" name="Google Shape;7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8569078" y="26506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7192329" y="4695937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0" name="Google Shape;8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225013" y="4512143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1" name="Google Shape;8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533088" y="51751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2" name="Google Shape;8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894463">
            <a:off x="8582825" y="4570813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4786150" y="733450"/>
            <a:ext cx="36099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85" name="Google Shape;85;p10"/>
          <p:cNvCxnSpPr/>
          <p:nvPr/>
        </p:nvCxnSpPr>
        <p:spPr>
          <a:xfrm>
            <a:off x="1193700" y="250450"/>
            <a:ext cx="743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0"/>
          <p:cNvCxnSpPr/>
          <p:nvPr/>
        </p:nvCxnSpPr>
        <p:spPr>
          <a:xfrm>
            <a:off x="497738" y="4903625"/>
            <a:ext cx="657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7" name="Google Shape;87;p10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8494755">
            <a:off x="116456" y="81707"/>
            <a:ext cx="434338" cy="4918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8" name="Google Shape;88;p10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2857677">
            <a:off x="7169314" y="4478358"/>
            <a:ext cx="367247" cy="41590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89" name="Google Shape;8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56245">
            <a:off x="7803963" y="4328087"/>
            <a:ext cx="964526" cy="8140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0" name="Google Shape;90;p10"/>
          <p:cNvPicPr preferRelativeResize="0"/>
          <p:nvPr/>
        </p:nvPicPr>
        <p:blipFill rotWithShape="1">
          <a:blip r:embed="rId2">
            <a:alphaModFix/>
          </a:blip>
          <a:srcRect l="51421" t="34810" r="-4"/>
          <a:stretch/>
        </p:blipFill>
        <p:spPr>
          <a:xfrm rot="2560666">
            <a:off x="734024" y="76113"/>
            <a:ext cx="307881" cy="3486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561775" y="1576925"/>
            <a:ext cx="6020400" cy="13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6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subTitle" idx="1"/>
          </p:nvPr>
        </p:nvSpPr>
        <p:spPr>
          <a:xfrm>
            <a:off x="1727600" y="3103175"/>
            <a:ext cx="56889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94" name="Google Shape;9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374041">
            <a:off x="7517495" y="485574"/>
            <a:ext cx="362438" cy="37232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5" name="Google Shape;9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51964">
            <a:off x="7742653" y="461343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96" name="Google Shape;96;p11"/>
          <p:cNvCxnSpPr/>
          <p:nvPr/>
        </p:nvCxnSpPr>
        <p:spPr>
          <a:xfrm>
            <a:off x="506238" y="259850"/>
            <a:ext cx="211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1"/>
          <p:cNvCxnSpPr/>
          <p:nvPr/>
        </p:nvCxnSpPr>
        <p:spPr>
          <a:xfrm>
            <a:off x="6521888" y="259850"/>
            <a:ext cx="2288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1"/>
          <p:cNvCxnSpPr/>
          <p:nvPr/>
        </p:nvCxnSpPr>
        <p:spPr>
          <a:xfrm>
            <a:off x="6521888" y="4903625"/>
            <a:ext cx="211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1"/>
          <p:cNvCxnSpPr/>
          <p:nvPr/>
        </p:nvCxnSpPr>
        <p:spPr>
          <a:xfrm>
            <a:off x="334388" y="4903625"/>
            <a:ext cx="228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0" name="Google Shape;10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807">
            <a:off x="1290095" y="4095649"/>
            <a:ext cx="362438" cy="37232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1" name="Google Shape;10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077447">
            <a:off x="8722413" y="3227643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2" name="Google Shape;102;p11"/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5400007">
            <a:off x="1749375" y="4348388"/>
            <a:ext cx="328700" cy="3722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>
            <a:spLocks noGrp="1"/>
          </p:cNvSpPr>
          <p:nvPr>
            <p:ph type="title"/>
          </p:nvPr>
        </p:nvSpPr>
        <p:spPr>
          <a:xfrm>
            <a:off x="2290025" y="2968397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1971675" y="1638274"/>
            <a:ext cx="5200800" cy="13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cxnSp>
        <p:nvCxnSpPr>
          <p:cNvPr id="133" name="Google Shape;133;p14"/>
          <p:cNvCxnSpPr/>
          <p:nvPr/>
        </p:nvCxnSpPr>
        <p:spPr>
          <a:xfrm>
            <a:off x="497750" y="4888125"/>
            <a:ext cx="716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4"/>
          <p:cNvCxnSpPr/>
          <p:nvPr/>
        </p:nvCxnSpPr>
        <p:spPr>
          <a:xfrm rot="10800000">
            <a:off x="497675" y="250450"/>
            <a:ext cx="50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5" name="Google Shape;13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851964">
            <a:off x="460366" y="397666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02">
            <a:off x="7820329" y="4695950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225013" y="4512143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782">
            <a:off x="891913" y="62966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9" name="Google Shape;13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894463">
            <a:off x="8582825" y="4570813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0" name="Google Shape;140;p14"/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8494755">
            <a:off x="346356" y="423657"/>
            <a:ext cx="434338" cy="4918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1" name="Google Shape;141;p14"/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8494755">
            <a:off x="8593206" y="490557"/>
            <a:ext cx="434338" cy="4918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794600" y="2688275"/>
            <a:ext cx="3864000" cy="8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792175" y="1649025"/>
            <a:ext cx="3864000" cy="10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782">
            <a:off x="8456288" y="463306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154" name="Google Shape;154;p16"/>
          <p:cNvCxnSpPr/>
          <p:nvPr/>
        </p:nvCxnSpPr>
        <p:spPr>
          <a:xfrm>
            <a:off x="497750" y="4888125"/>
            <a:ext cx="701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6"/>
          <p:cNvCxnSpPr/>
          <p:nvPr/>
        </p:nvCxnSpPr>
        <p:spPr>
          <a:xfrm rot="10800000">
            <a:off x="497675" y="250450"/>
            <a:ext cx="50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51964">
            <a:off x="8569091" y="4330418"/>
            <a:ext cx="575172" cy="54801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7" name="Google Shape;15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036802">
            <a:off x="7801854" y="4587825"/>
            <a:ext cx="374165" cy="384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8" name="Google Shape;15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782">
            <a:off x="8624313" y="103518"/>
            <a:ext cx="286049" cy="2938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94463">
            <a:off x="8669025" y="459763"/>
            <a:ext cx="455100" cy="43360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  <p:sldLayoutId id="2147483662" r:id="rId9"/>
    <p:sldLayoutId id="2147483671" r:id="rId10"/>
    <p:sldLayoutId id="2147483678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8"/>
          <p:cNvSpPr txBox="1">
            <a:spLocks noGrp="1"/>
          </p:cNvSpPr>
          <p:nvPr>
            <p:ph type="ctrTitle"/>
          </p:nvPr>
        </p:nvSpPr>
        <p:spPr>
          <a:xfrm>
            <a:off x="4124775" y="413327"/>
            <a:ext cx="3771600" cy="42342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NI" sz="6000" dirty="0"/>
              <a:t>CONTROL DE DIETA NUTRICIONAL</a:t>
            </a:r>
            <a:br>
              <a:rPr lang="es-NI" sz="6600" dirty="0"/>
            </a:br>
            <a:r>
              <a:rPr lang="es-MX" sz="2000" dirty="0"/>
              <a:t>Aplicación en Python organizada por capas</a:t>
            </a:r>
            <a:endParaRPr dirty="0"/>
          </a:p>
        </p:txBody>
      </p:sp>
      <p:sp>
        <p:nvSpPr>
          <p:cNvPr id="409" name="Google Shape;409;p38"/>
          <p:cNvSpPr txBox="1"/>
          <p:nvPr/>
        </p:nvSpPr>
        <p:spPr>
          <a:xfrm rot="5400000">
            <a:off x="6908713" y="2428850"/>
            <a:ext cx="3912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0" name="Google Shape;410;p38"/>
          <p:cNvSpPr txBox="1"/>
          <p:nvPr/>
        </p:nvSpPr>
        <p:spPr>
          <a:xfrm>
            <a:off x="8637863" y="46988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1" name="Google Shape;411;p38"/>
          <p:cNvSpPr txBox="1"/>
          <p:nvPr/>
        </p:nvSpPr>
        <p:spPr>
          <a:xfrm>
            <a:off x="4580550" y="4745225"/>
            <a:ext cx="40212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 </a:t>
            </a:r>
            <a:r>
              <a:rPr lang="en" sz="9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- </a:t>
            </a: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</a:t>
            </a:r>
            <a:r>
              <a:rPr lang="en" sz="9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- </a:t>
            </a: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-  DETOX DIET </a:t>
            </a:r>
            <a:endParaRPr sz="900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12" name="Google Shape;412;p38"/>
          <p:cNvSpPr txBox="1"/>
          <p:nvPr/>
        </p:nvSpPr>
        <p:spPr>
          <a:xfrm>
            <a:off x="51138" y="551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3" name="Google Shape;413;p38"/>
          <p:cNvSpPr txBox="1"/>
          <p:nvPr/>
        </p:nvSpPr>
        <p:spPr>
          <a:xfrm rot="-5400000">
            <a:off x="-1671162" y="2422250"/>
            <a:ext cx="3899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14" name="Google Shape;4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0936">
            <a:off x="1300152" y="269570"/>
            <a:ext cx="2147373" cy="4321760"/>
          </a:xfrm>
          <a:prstGeom prst="rect">
            <a:avLst/>
          </a:prstGeom>
          <a:noFill/>
          <a:ln>
            <a:noFill/>
          </a:ln>
          <a:effectLst>
            <a:outerShdw blurRad="85725" dist="57150" dir="3060000" algn="b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4">
          <a:extLst>
            <a:ext uri="{FF2B5EF4-FFF2-40B4-BE49-F238E27FC236}">
              <a16:creationId xmlns:a16="http://schemas.microsoft.com/office/drawing/2014/main" id="{A57CA642-5A71-C6FC-2254-5020B5572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60">
            <a:extLst>
              <a:ext uri="{FF2B5EF4-FFF2-40B4-BE49-F238E27FC236}">
                <a16:creationId xmlns:a16="http://schemas.microsoft.com/office/drawing/2014/main" id="{C475DC79-798D-B189-423F-E00570C02C20}"/>
              </a:ext>
            </a:extLst>
          </p:cNvPr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7" name="Google Shape;987;p60">
            <a:extLst>
              <a:ext uri="{FF2B5EF4-FFF2-40B4-BE49-F238E27FC236}">
                <a16:creationId xmlns:a16="http://schemas.microsoft.com/office/drawing/2014/main" id="{EC6594DE-E9FF-1EF2-3B38-6F825FD9F7D2}"/>
              </a:ext>
            </a:extLst>
          </p:cNvPr>
          <p:cNvSpPr txBox="1"/>
          <p:nvPr/>
        </p:nvSpPr>
        <p:spPr>
          <a:xfrm>
            <a:off x="8629375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8" name="Google Shape;988;p60">
            <a:extLst>
              <a:ext uri="{FF2B5EF4-FFF2-40B4-BE49-F238E27FC236}">
                <a16:creationId xmlns:a16="http://schemas.microsoft.com/office/drawing/2014/main" id="{4A8938D1-8DD4-0B0A-6E02-045794CE9694}"/>
              </a:ext>
            </a:extLst>
          </p:cNvPr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9" name="Google Shape;989;p60">
            <a:extLst>
              <a:ext uri="{FF2B5EF4-FFF2-40B4-BE49-F238E27FC236}">
                <a16:creationId xmlns:a16="http://schemas.microsoft.com/office/drawing/2014/main" id="{C12931DC-3578-BF28-AE5A-E4BDCAF529C0}"/>
              </a:ext>
            </a:extLst>
          </p:cNvPr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1094E07-45BA-7DB9-54E2-4C7B9C53E2F1}"/>
              </a:ext>
            </a:extLst>
          </p:cNvPr>
          <p:cNvSpPr/>
          <p:nvPr/>
        </p:nvSpPr>
        <p:spPr>
          <a:xfrm>
            <a:off x="-58995" y="-68212"/>
            <a:ext cx="9261987" cy="5279923"/>
          </a:xfrm>
          <a:prstGeom prst="rect">
            <a:avLst/>
          </a:prstGeom>
          <a:solidFill>
            <a:schemeClr val="tx1">
              <a:lumMod val="90000"/>
              <a:lumOff val="10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  <p:sp>
        <p:nvSpPr>
          <p:cNvPr id="985" name="Google Shape;985;p60">
            <a:extLst>
              <a:ext uri="{FF2B5EF4-FFF2-40B4-BE49-F238E27FC236}">
                <a16:creationId xmlns:a16="http://schemas.microsoft.com/office/drawing/2014/main" id="{44FBE461-B895-E087-799A-18D55EC151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1346" y="662793"/>
            <a:ext cx="7641307" cy="3802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NI" sz="5400" dirty="0">
                <a:solidFill>
                  <a:schemeClr val="accent3">
                    <a:lumMod val="85000"/>
                  </a:schemeClr>
                </a:solidFill>
              </a:rPr>
              <a:t>GRACIAS POR SU ATENCIÓN!</a:t>
            </a:r>
          </a:p>
        </p:txBody>
      </p:sp>
    </p:spTree>
    <p:extLst>
      <p:ext uri="{BB962C8B-B14F-4D97-AF65-F5344CB8AC3E}">
        <p14:creationId xmlns:p14="http://schemas.microsoft.com/office/powerpoint/2010/main" val="2496990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36842">
            <a:off x="600690" y="1928985"/>
            <a:ext cx="503124" cy="51684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0" name="Google Shape;520;p45"/>
          <p:cNvSpPr txBox="1">
            <a:spLocks noGrp="1"/>
          </p:cNvSpPr>
          <p:nvPr>
            <p:ph type="title"/>
          </p:nvPr>
        </p:nvSpPr>
        <p:spPr>
          <a:xfrm>
            <a:off x="278688" y="763554"/>
            <a:ext cx="6020400" cy="959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Creamos un sistema</a:t>
            </a:r>
            <a:endParaRPr sz="5400" dirty="0"/>
          </a:p>
        </p:txBody>
      </p:sp>
      <p:sp>
        <p:nvSpPr>
          <p:cNvPr id="521" name="Google Shape;521;p45"/>
          <p:cNvSpPr txBox="1">
            <a:spLocks noGrp="1"/>
          </p:cNvSpPr>
          <p:nvPr>
            <p:ph type="subTitle" idx="1"/>
          </p:nvPr>
        </p:nvSpPr>
        <p:spPr>
          <a:xfrm>
            <a:off x="1901032" y="2021604"/>
            <a:ext cx="5688900" cy="1961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s-MX" dirty="0">
                <a:latin typeface="Barlow" panose="00000500000000000000" pitchFamily="2" charset="0"/>
              </a:rPr>
              <a:t>Permite al usuario ingresar sus datos personales (edad, altura, peso, sexo, </a:t>
            </a:r>
            <a:r>
              <a:rPr lang="es-MX" dirty="0" err="1">
                <a:latin typeface="Barlow" panose="00000500000000000000" pitchFamily="2" charset="0"/>
              </a:rPr>
              <a:t>etc</a:t>
            </a:r>
            <a:r>
              <a:rPr lang="es-MX" dirty="0">
                <a:latin typeface="Barlow" panose="00000500000000000000" pitchFamily="2" charset="0"/>
              </a:rPr>
              <a:t>).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s-MX" dirty="0">
                <a:latin typeface="Barlow" panose="00000500000000000000" pitchFamily="2" charset="0"/>
              </a:rPr>
              <a:t>Da recomendaciones según su objetivo físico: ganar masa muscular, perder grasa o mejorar salud.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s-MX" dirty="0">
                <a:latin typeface="Barlow" panose="00000500000000000000" pitchFamily="2" charset="0"/>
              </a:rPr>
              <a:t>Tiene inicio de sesión con contraseña.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s-MX" dirty="0">
                <a:latin typeface="Barlow" panose="00000500000000000000" pitchFamily="2" charset="0"/>
              </a:rPr>
              <a:t>Está organizada en varias carpetas para mantener el orden del código.</a:t>
            </a:r>
            <a:endParaRPr dirty="0">
              <a:latin typeface="Barlow" panose="00000500000000000000" pitchFamily="2" charset="0"/>
            </a:endParaRPr>
          </a:p>
        </p:txBody>
      </p:sp>
      <p:sp>
        <p:nvSpPr>
          <p:cNvPr id="522" name="Google Shape;522;p45"/>
          <p:cNvSpPr txBox="1"/>
          <p:nvPr/>
        </p:nvSpPr>
        <p:spPr>
          <a:xfrm>
            <a:off x="8637863" y="46988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3" name="Google Shape;523;p45"/>
          <p:cNvSpPr txBox="1"/>
          <p:nvPr/>
        </p:nvSpPr>
        <p:spPr>
          <a:xfrm>
            <a:off x="51138" y="551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4" name="Google Shape;524;p45"/>
          <p:cNvSpPr txBox="1"/>
          <p:nvPr/>
        </p:nvSpPr>
        <p:spPr>
          <a:xfrm>
            <a:off x="2622188" y="101450"/>
            <a:ext cx="3899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25" name="Google Shape;525;p45"/>
          <p:cNvSpPr txBox="1"/>
          <p:nvPr/>
        </p:nvSpPr>
        <p:spPr>
          <a:xfrm>
            <a:off x="2622188" y="4745225"/>
            <a:ext cx="3899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 HEALTHY LIFESTYLE   -   HEALTHY LIFESTYLE -  HEALTHY LIFESTYLE   -  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6" name="Google Shape;526;p45"/>
          <p:cNvPicPr preferRelativeResize="0"/>
          <p:nvPr/>
        </p:nvPicPr>
        <p:blipFill rotWithShape="1">
          <a:blip r:embed="rId4">
            <a:alphaModFix/>
          </a:blip>
          <a:srcRect r="53115"/>
          <a:stretch/>
        </p:blipFill>
        <p:spPr>
          <a:xfrm>
            <a:off x="7770526" y="259850"/>
            <a:ext cx="1373475" cy="2867724"/>
          </a:xfrm>
          <a:prstGeom prst="rect">
            <a:avLst/>
          </a:prstGeom>
          <a:noFill/>
          <a:ln>
            <a:noFill/>
          </a:ln>
          <a:effectLst>
            <a:outerShdw blurRad="100013" dist="38100" dir="15120000" algn="bl" rotWithShape="0">
              <a:srgbClr val="000000">
                <a:alpha val="35000"/>
              </a:srgbClr>
            </a:outerShdw>
          </a:effectLst>
        </p:spPr>
      </p:pic>
      <p:pic>
        <p:nvPicPr>
          <p:cNvPr id="527" name="Google Shape;527;p45"/>
          <p:cNvPicPr preferRelativeResize="0"/>
          <p:nvPr/>
        </p:nvPicPr>
        <p:blipFill rotWithShape="1">
          <a:blip r:embed="rId4">
            <a:alphaModFix/>
          </a:blip>
          <a:srcRect t="49031"/>
          <a:stretch/>
        </p:blipFill>
        <p:spPr>
          <a:xfrm rot="-5400000">
            <a:off x="-736230" y="2643774"/>
            <a:ext cx="2929551" cy="1461601"/>
          </a:xfrm>
          <a:prstGeom prst="rect">
            <a:avLst/>
          </a:prstGeom>
          <a:noFill/>
          <a:ln>
            <a:noFill/>
          </a:ln>
          <a:effectLst>
            <a:outerShdw blurRad="100013" dist="38100" dir="15120000" algn="bl" rotWithShape="0">
              <a:srgbClr val="000000">
                <a:alpha val="3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66"/>
          <p:cNvSpPr txBox="1">
            <a:spLocks noGrp="1"/>
          </p:cNvSpPr>
          <p:nvPr>
            <p:ph type="title" idx="4"/>
          </p:nvPr>
        </p:nvSpPr>
        <p:spPr>
          <a:xfrm>
            <a:off x="1757081" y="707927"/>
            <a:ext cx="3937032" cy="3281658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s-NI" sz="2000" b="1" dirty="0">
                <a:solidFill>
                  <a:schemeClr val="tx1"/>
                </a:solidFill>
                <a:latin typeface="Barlow" panose="00000500000000000000" pitchFamily="2" charset="0"/>
              </a:rPr>
              <a:t>Control de Dieta Nutricional</a:t>
            </a: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/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├── </a:t>
            </a:r>
            <a:r>
              <a:rPr lang="es-NI" sz="2000" b="1" dirty="0">
                <a:solidFill>
                  <a:schemeClr val="tx1"/>
                </a:solidFill>
                <a:latin typeface="Barlow" panose="00000500000000000000" pitchFamily="2" charset="0"/>
              </a:rPr>
              <a:t>app</a:t>
            </a: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.py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├── </a:t>
            </a:r>
            <a:r>
              <a:rPr lang="es-NI" sz="2000" b="1" dirty="0" err="1">
                <a:solidFill>
                  <a:schemeClr val="tx1"/>
                </a:solidFill>
                <a:latin typeface="Barlow" panose="00000500000000000000" pitchFamily="2" charset="0"/>
              </a:rPr>
              <a:t>models</a:t>
            </a: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/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│   └── usuario.py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├── </a:t>
            </a:r>
            <a:r>
              <a:rPr lang="es-NI" sz="2000" b="1" dirty="0" err="1">
                <a:solidFill>
                  <a:schemeClr val="tx1"/>
                </a:solidFill>
                <a:latin typeface="Barlow" panose="00000500000000000000" pitchFamily="2" charset="0"/>
              </a:rPr>
              <a:t>dao</a:t>
            </a: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/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│   └── autenticacion.py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└── </a:t>
            </a:r>
            <a:r>
              <a:rPr lang="es-NI" sz="2000" b="1" dirty="0" err="1">
                <a:solidFill>
                  <a:schemeClr val="tx1"/>
                </a:solidFill>
                <a:latin typeface="Barlow" panose="00000500000000000000" pitchFamily="2" charset="0"/>
              </a:rPr>
              <a:t>main</a:t>
            </a: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/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    ├── entrada_datos.py</a:t>
            </a:r>
            <a:b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</a:br>
            <a:r>
              <a:rPr lang="es-NI" sz="2000" dirty="0">
                <a:solidFill>
                  <a:schemeClr val="tx1"/>
                </a:solidFill>
                <a:latin typeface="Barlow" panose="00000500000000000000" pitchFamily="2" charset="0"/>
              </a:rPr>
              <a:t>    └── recomendaciones.py</a:t>
            </a:r>
          </a:p>
        </p:txBody>
      </p:sp>
      <p:sp>
        <p:nvSpPr>
          <p:cNvPr id="1193" name="Google Shape;1193;p66"/>
          <p:cNvSpPr txBox="1">
            <a:spLocks noGrp="1"/>
          </p:cNvSpPr>
          <p:nvPr>
            <p:ph type="subTitle" idx="5"/>
          </p:nvPr>
        </p:nvSpPr>
        <p:spPr>
          <a:xfrm>
            <a:off x="5579734" y="3348414"/>
            <a:ext cx="2166278" cy="12520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NI" sz="3200" dirty="0">
                <a:latin typeface="Anton" pitchFamily="2" charset="0"/>
              </a:rPr>
              <a:t>NUESTRA ESTRUCTURA</a:t>
            </a:r>
          </a:p>
        </p:txBody>
      </p:sp>
      <p:sp>
        <p:nvSpPr>
          <p:cNvPr id="1194" name="Google Shape;1194;p66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  -   </a:t>
            </a:r>
          </a:p>
        </p:txBody>
      </p:sp>
      <p:sp>
        <p:nvSpPr>
          <p:cNvPr id="1195" name="Google Shape;1195;p66"/>
          <p:cNvSpPr txBox="1"/>
          <p:nvPr/>
        </p:nvSpPr>
        <p:spPr>
          <a:xfrm>
            <a:off x="42650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96" name="Google Shape;1196;p66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  -</a:t>
            </a:r>
          </a:p>
          <a:p>
            <a:pPr lvl="0" algn="r"/>
            <a:endParaRPr lang="en-US"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97" name="Google Shape;1197;p66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98" name="Google Shape;1198;p66"/>
          <p:cNvSpPr txBox="1"/>
          <p:nvPr/>
        </p:nvSpPr>
        <p:spPr>
          <a:xfrm rot="-5400000">
            <a:off x="-1736113" y="2408837"/>
            <a:ext cx="4066475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  -   HEALTHY LIFESTYLE</a:t>
            </a:r>
          </a:p>
          <a:p>
            <a:pPr lvl="0" algn="ctr"/>
            <a:endParaRPr lang="en-US"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199" name="Google Shape;119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11530">
            <a:off x="6905800" y="362125"/>
            <a:ext cx="1680424" cy="2331786"/>
          </a:xfrm>
          <a:prstGeom prst="rect">
            <a:avLst/>
          </a:prstGeom>
          <a:noFill/>
          <a:ln>
            <a:noFill/>
          </a:ln>
          <a:effectLst>
            <a:outerShdw blurRad="142875" dist="95250" dir="2040000" algn="bl" rotWithShape="0">
              <a:srgbClr val="000000">
                <a:alpha val="24000"/>
              </a:srgbClr>
            </a:outerShdw>
          </a:effectLst>
        </p:spPr>
      </p:pic>
      <p:pic>
        <p:nvPicPr>
          <p:cNvPr id="1200" name="Google Shape;120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329188">
            <a:off x="566725" y="2452550"/>
            <a:ext cx="1680424" cy="2331787"/>
          </a:xfrm>
          <a:prstGeom prst="rect">
            <a:avLst/>
          </a:prstGeom>
          <a:noFill/>
          <a:ln>
            <a:noFill/>
          </a:ln>
          <a:effectLst>
            <a:outerShdw blurRad="142875" dist="95250" dir="2040000" algn="bl" rotWithShape="0">
              <a:srgbClr val="000000">
                <a:alpha val="24000"/>
              </a:srgbClr>
            </a:outerShdw>
          </a:effectLst>
        </p:spPr>
      </p:pic>
      <p:pic>
        <p:nvPicPr>
          <p:cNvPr id="12" name="Google Shape;863;p56">
            <a:extLst>
              <a:ext uri="{FF2B5EF4-FFF2-40B4-BE49-F238E27FC236}">
                <a16:creationId xmlns:a16="http://schemas.microsoft.com/office/drawing/2014/main" id="{1C9D314F-0204-D522-266F-BB4259BC9B6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4771839" y="3873801"/>
            <a:ext cx="314234" cy="3308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3" name="Google Shape;863;p56">
            <a:extLst>
              <a:ext uri="{FF2B5EF4-FFF2-40B4-BE49-F238E27FC236}">
                <a16:creationId xmlns:a16="http://schemas.microsoft.com/office/drawing/2014/main" id="{BDFE4D5A-CCC1-F62F-6421-E4BA9E0C37F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6258482" y="475586"/>
            <a:ext cx="371215" cy="40935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" name="Google Shape;863;p56">
            <a:extLst>
              <a:ext uri="{FF2B5EF4-FFF2-40B4-BE49-F238E27FC236}">
                <a16:creationId xmlns:a16="http://schemas.microsoft.com/office/drawing/2014/main" id="{F9ED884B-4CC0-3464-E51D-719D939F029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686261" y="4131362"/>
            <a:ext cx="490791" cy="5558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2"/>
          <p:cNvSpPr txBox="1">
            <a:spLocks noGrp="1"/>
          </p:cNvSpPr>
          <p:nvPr>
            <p:ph type="title"/>
          </p:nvPr>
        </p:nvSpPr>
        <p:spPr>
          <a:xfrm>
            <a:off x="2713703" y="660000"/>
            <a:ext cx="3464524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NI" sz="4000" dirty="0"/>
              <a:t>INICIO DE SESIÓN</a:t>
            </a:r>
            <a:endParaRPr sz="4000" dirty="0"/>
          </a:p>
        </p:txBody>
      </p:sp>
      <p:sp>
        <p:nvSpPr>
          <p:cNvPr id="473" name="Google Shape;473;p42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4" name="Google Shape;474;p42"/>
          <p:cNvSpPr txBox="1"/>
          <p:nvPr/>
        </p:nvSpPr>
        <p:spPr>
          <a:xfrm>
            <a:off x="42650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5" name="Google Shape;475;p42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6" name="Google Shape;476;p42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7" name="Google Shape;477;p42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" name="Google Shape;1192;p66">
            <a:extLst>
              <a:ext uri="{FF2B5EF4-FFF2-40B4-BE49-F238E27FC236}">
                <a16:creationId xmlns:a16="http://schemas.microsoft.com/office/drawing/2014/main" id="{C541B65C-04CD-66BA-BDB7-0D50B22A28F3}"/>
              </a:ext>
            </a:extLst>
          </p:cNvPr>
          <p:cNvSpPr txBox="1">
            <a:spLocks/>
          </p:cNvSpPr>
          <p:nvPr/>
        </p:nvSpPr>
        <p:spPr>
          <a:xfrm>
            <a:off x="858170" y="1688690"/>
            <a:ext cx="4844726" cy="2911785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CLAVE = “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duran2025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"</a:t>
            </a:r>
          </a:p>
          <a:p>
            <a:endParaRPr lang="es-MX" sz="1600" dirty="0">
              <a:solidFill>
                <a:schemeClr val="tx1"/>
              </a:solidFill>
              <a:latin typeface="Barlow" panose="00000500000000000000" pitchFamily="2" charset="0"/>
            </a:endParaRPr>
          </a:p>
          <a:p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def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inicio_sesion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():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print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(“ INICIO DE SESIÓN ")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intento = input (“ Ingresa la contraseña: ")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intento == CLAVE: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print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("Acceso permitido\n")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return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True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else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print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("Contraseña incorrecta.\n")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return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False</a:t>
            </a:r>
          </a:p>
        </p:txBody>
      </p:sp>
      <p:pic>
        <p:nvPicPr>
          <p:cNvPr id="5" name="Google Shape;1668;p72">
            <a:extLst>
              <a:ext uri="{FF2B5EF4-FFF2-40B4-BE49-F238E27FC236}">
                <a16:creationId xmlns:a16="http://schemas.microsoft.com/office/drawing/2014/main" id="{42FDF059-A1EE-C406-6DA8-33826030E93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0007" y="813745"/>
            <a:ext cx="2353812" cy="3516010"/>
          </a:xfrm>
          <a:prstGeom prst="rect">
            <a:avLst/>
          </a:prstGeom>
          <a:noFill/>
          <a:ln>
            <a:noFill/>
          </a:ln>
          <a:effectLst>
            <a:outerShdw blurRad="128588" dist="95250" dir="1620000" algn="bl" rotWithShape="0">
              <a:srgbClr val="000000">
                <a:alpha val="23000"/>
              </a:srgbClr>
            </a:outerShdw>
          </a:effectLst>
        </p:spPr>
      </p:pic>
      <p:sp>
        <p:nvSpPr>
          <p:cNvPr id="6" name="Google Shape;475;p42">
            <a:extLst>
              <a:ext uri="{FF2B5EF4-FFF2-40B4-BE49-F238E27FC236}">
                <a16:creationId xmlns:a16="http://schemas.microsoft.com/office/drawing/2014/main" id="{2D0C74E1-3DEC-3343-83ED-B93CD93B3878}"/>
              </a:ext>
            </a:extLst>
          </p:cNvPr>
          <p:cNvSpPr txBox="1"/>
          <p:nvPr/>
        </p:nvSpPr>
        <p:spPr>
          <a:xfrm>
            <a:off x="2808894" y="1269950"/>
            <a:ext cx="3126658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Anton" pitchFamily="2" charset="0"/>
                <a:ea typeface="Anton"/>
                <a:cs typeface="Anton"/>
                <a:sym typeface="Anton"/>
              </a:rPr>
              <a:t>DAO/AUTENTICACION.PY</a:t>
            </a:r>
          </a:p>
        </p:txBody>
      </p:sp>
      <p:pic>
        <p:nvPicPr>
          <p:cNvPr id="8" name="Google Shape;863;p56">
            <a:extLst>
              <a:ext uri="{FF2B5EF4-FFF2-40B4-BE49-F238E27FC236}">
                <a16:creationId xmlns:a16="http://schemas.microsoft.com/office/drawing/2014/main" id="{6614B821-B662-3B1D-BF5E-6A2334273BD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799166" y="4177406"/>
            <a:ext cx="490791" cy="5558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" name="Google Shape;863;p56">
            <a:extLst>
              <a:ext uri="{FF2B5EF4-FFF2-40B4-BE49-F238E27FC236}">
                <a16:creationId xmlns:a16="http://schemas.microsoft.com/office/drawing/2014/main" id="{3D6FED0C-2CF2-C09F-7027-7971C74A7D7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6177299" y="1535990"/>
            <a:ext cx="247303" cy="3054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3" name="Google Shape;102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906096">
            <a:off x="709184" y="2051088"/>
            <a:ext cx="1980225" cy="3009352"/>
          </a:xfrm>
          <a:prstGeom prst="rect">
            <a:avLst/>
          </a:prstGeom>
          <a:noFill/>
          <a:ln>
            <a:noFill/>
          </a:ln>
          <a:effectLst>
            <a:outerShdw blurRad="157163" dist="95250" dir="2880000" algn="bl" rotWithShape="0">
              <a:srgbClr val="000000">
                <a:alpha val="27000"/>
              </a:srgbClr>
            </a:outerShdw>
          </a:effectLst>
        </p:spPr>
      </p:pic>
      <p:sp>
        <p:nvSpPr>
          <p:cNvPr id="1025" name="Google Shape;1025;p62"/>
          <p:cNvSpPr txBox="1">
            <a:spLocks noGrp="1"/>
          </p:cNvSpPr>
          <p:nvPr>
            <p:ph type="title"/>
          </p:nvPr>
        </p:nvSpPr>
        <p:spPr>
          <a:xfrm>
            <a:off x="3216125" y="36854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s-NI" sz="3200" dirty="0"/>
              <a:t>ENTRADA DE DATOS</a:t>
            </a:r>
          </a:p>
        </p:txBody>
      </p:sp>
      <p:sp>
        <p:nvSpPr>
          <p:cNvPr id="1027" name="Google Shape;1027;p62"/>
          <p:cNvSpPr txBox="1"/>
          <p:nvPr/>
        </p:nvSpPr>
        <p:spPr>
          <a:xfrm rot="5400000">
            <a:off x="7024144" y="2609544"/>
            <a:ext cx="3665061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28" name="Google Shape;1028;p62"/>
          <p:cNvSpPr txBox="1"/>
          <p:nvPr/>
        </p:nvSpPr>
        <p:spPr>
          <a:xfrm>
            <a:off x="42650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29" name="Google Shape;1029;p62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30" name="Google Shape;1030;p62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31" name="Google Shape;1031;p62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" name="Google Shape;1192;p66">
            <a:extLst>
              <a:ext uri="{FF2B5EF4-FFF2-40B4-BE49-F238E27FC236}">
                <a16:creationId xmlns:a16="http://schemas.microsoft.com/office/drawing/2014/main" id="{450005B0-A104-302C-827A-A041BF923DA0}"/>
              </a:ext>
            </a:extLst>
          </p:cNvPr>
          <p:cNvSpPr txBox="1">
            <a:spLocks/>
          </p:cNvSpPr>
          <p:nvPr/>
        </p:nvSpPr>
        <p:spPr>
          <a:xfrm>
            <a:off x="1447454" y="926150"/>
            <a:ext cx="5711868" cy="2490661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def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entrada_usuario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nombre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input ( “ Ingrese su nombre: “ 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edad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int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 input ( “ Edad: “ ))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sexo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input (“ Sexo (M/F): “ 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 altura 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=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float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 input ( "Altura (m): "))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 peso 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=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float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 input ( “ Peso actual (kg): "))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objetivo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input( “ Objetivo: ")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return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nombre, edad, sexo, altura, peso, objetivo</a:t>
            </a:r>
          </a:p>
        </p:txBody>
      </p:sp>
      <p:sp>
        <p:nvSpPr>
          <p:cNvPr id="5" name="Google Shape;475;p42">
            <a:extLst>
              <a:ext uri="{FF2B5EF4-FFF2-40B4-BE49-F238E27FC236}">
                <a16:creationId xmlns:a16="http://schemas.microsoft.com/office/drawing/2014/main" id="{FA5ED4C5-2515-3EAB-0ADD-6187D2C6F926}"/>
              </a:ext>
            </a:extLst>
          </p:cNvPr>
          <p:cNvSpPr txBox="1"/>
          <p:nvPr/>
        </p:nvSpPr>
        <p:spPr>
          <a:xfrm>
            <a:off x="4653367" y="4166700"/>
            <a:ext cx="3126658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Anton" pitchFamily="2" charset="0"/>
                <a:ea typeface="Anton"/>
                <a:cs typeface="Anton"/>
                <a:sym typeface="Anton"/>
              </a:rPr>
              <a:t>MAIN/ENTRADA_DATOS.PY</a:t>
            </a:r>
          </a:p>
        </p:txBody>
      </p:sp>
      <p:pic>
        <p:nvPicPr>
          <p:cNvPr id="8" name="Google Shape;1669;p72">
            <a:extLst>
              <a:ext uri="{FF2B5EF4-FFF2-40B4-BE49-F238E27FC236}">
                <a16:creationId xmlns:a16="http://schemas.microsoft.com/office/drawing/2014/main" id="{8A7E4753-827B-AEC8-1D36-9679690B1F3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300682">
            <a:off x="6142139" y="215977"/>
            <a:ext cx="2633176" cy="2270650"/>
          </a:xfrm>
          <a:prstGeom prst="rect">
            <a:avLst/>
          </a:prstGeom>
          <a:noFill/>
          <a:ln>
            <a:noFill/>
          </a:ln>
          <a:effectLst>
            <a:outerShdw blurRad="128588" dist="95250" dir="1620000" algn="bl" rotWithShape="0">
              <a:srgbClr val="000000">
                <a:alpha val="2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3" name="Google Shape;863;p56"/>
          <p:cNvPicPr preferRelativeResize="0"/>
          <p:nvPr/>
        </p:nvPicPr>
        <p:blipFill rotWithShape="1">
          <a:blip r:embed="rId3">
            <a:alphaModFix/>
          </a:blip>
          <a:srcRect l="51421" t="34810" r="-4"/>
          <a:stretch/>
        </p:blipFill>
        <p:spPr>
          <a:xfrm rot="-8100059" flipH="1">
            <a:off x="799166" y="4177406"/>
            <a:ext cx="490791" cy="5558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65" name="Google Shape;865;p56"/>
          <p:cNvSpPr txBox="1">
            <a:spLocks noGrp="1"/>
          </p:cNvSpPr>
          <p:nvPr>
            <p:ph type="title"/>
          </p:nvPr>
        </p:nvSpPr>
        <p:spPr>
          <a:xfrm>
            <a:off x="4472955" y="610965"/>
            <a:ext cx="3864000" cy="6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NI" sz="3600" dirty="0"/>
              <a:t>CLASE USUARIO</a:t>
            </a:r>
          </a:p>
        </p:txBody>
      </p:sp>
      <p:sp>
        <p:nvSpPr>
          <p:cNvPr id="866" name="Google Shape;866;p56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67" name="Google Shape;867;p56"/>
          <p:cNvSpPr txBox="1"/>
          <p:nvPr/>
        </p:nvSpPr>
        <p:spPr>
          <a:xfrm>
            <a:off x="42650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68" name="Google Shape;868;p56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69" name="Google Shape;869;p56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70" name="Google Shape;870;p56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872" name="Google Shape;872;p56"/>
          <p:cNvPicPr preferRelativeResize="0"/>
          <p:nvPr/>
        </p:nvPicPr>
        <p:blipFill rotWithShape="1">
          <a:blip r:embed="rId3">
            <a:alphaModFix/>
          </a:blip>
          <a:srcRect l="51421" t="34810" r="-4"/>
          <a:stretch/>
        </p:blipFill>
        <p:spPr>
          <a:xfrm rot="10610384" flipH="1">
            <a:off x="3380489" y="682548"/>
            <a:ext cx="490791" cy="5558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" name="Google Shape;863;p56">
            <a:extLst>
              <a:ext uri="{FF2B5EF4-FFF2-40B4-BE49-F238E27FC236}">
                <a16:creationId xmlns:a16="http://schemas.microsoft.com/office/drawing/2014/main" id="{7250F2F8-92C8-4260-CC48-11F2C1B8F66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421" t="34810" r="-4"/>
          <a:stretch/>
        </p:blipFill>
        <p:spPr>
          <a:xfrm rot="-8100059" flipH="1">
            <a:off x="654952" y="3683482"/>
            <a:ext cx="383722" cy="44735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" name="Google Shape;863;p56">
            <a:extLst>
              <a:ext uri="{FF2B5EF4-FFF2-40B4-BE49-F238E27FC236}">
                <a16:creationId xmlns:a16="http://schemas.microsoft.com/office/drawing/2014/main" id="{864389E1-A024-52FE-34F5-AA3A639E62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421" t="34810" r="-4"/>
          <a:stretch/>
        </p:blipFill>
        <p:spPr>
          <a:xfrm rot="-8100059" flipH="1">
            <a:off x="4009790" y="466298"/>
            <a:ext cx="272575" cy="3065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" name="Google Shape;863;p56">
            <a:extLst>
              <a:ext uri="{FF2B5EF4-FFF2-40B4-BE49-F238E27FC236}">
                <a16:creationId xmlns:a16="http://schemas.microsoft.com/office/drawing/2014/main" id="{C3A15F81-2ADC-9DA4-39FC-6C907CE18BE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421" t="34810" r="-4"/>
          <a:stretch/>
        </p:blipFill>
        <p:spPr>
          <a:xfrm rot="-8100059" flipH="1">
            <a:off x="753136" y="1073338"/>
            <a:ext cx="349764" cy="35626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" name="Google Shape;475;p42">
            <a:extLst>
              <a:ext uri="{FF2B5EF4-FFF2-40B4-BE49-F238E27FC236}">
                <a16:creationId xmlns:a16="http://schemas.microsoft.com/office/drawing/2014/main" id="{E5FCD25F-10CA-CD87-0F74-759144008A48}"/>
              </a:ext>
            </a:extLst>
          </p:cNvPr>
          <p:cNvSpPr txBox="1"/>
          <p:nvPr/>
        </p:nvSpPr>
        <p:spPr>
          <a:xfrm>
            <a:off x="5170528" y="1184659"/>
            <a:ext cx="3126658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Anton" pitchFamily="2" charset="0"/>
                <a:ea typeface="Anton"/>
                <a:cs typeface="Anton"/>
                <a:sym typeface="Anton"/>
              </a:rPr>
              <a:t>MODELS/USUARIO.PY</a:t>
            </a:r>
          </a:p>
        </p:txBody>
      </p:sp>
      <p:sp>
        <p:nvSpPr>
          <p:cNvPr id="9" name="Google Shape;1192;p66">
            <a:extLst>
              <a:ext uri="{FF2B5EF4-FFF2-40B4-BE49-F238E27FC236}">
                <a16:creationId xmlns:a16="http://schemas.microsoft.com/office/drawing/2014/main" id="{8BC85CD3-9152-2858-9431-AFD6F21BD0EE}"/>
              </a:ext>
            </a:extLst>
          </p:cNvPr>
          <p:cNvSpPr txBox="1">
            <a:spLocks/>
          </p:cNvSpPr>
          <p:nvPr/>
        </p:nvSpPr>
        <p:spPr>
          <a:xfrm>
            <a:off x="3886228" y="1659167"/>
            <a:ext cx="4585048" cy="2911785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class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Usuario: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def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__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init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__(...):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self.nombre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nombre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self.sexo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'Masculino'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sexo == 'M'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else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'Femenino'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...</a:t>
            </a:r>
          </a:p>
          <a:p>
            <a:endParaRPr lang="es-MX" sz="1600" dirty="0">
              <a:solidFill>
                <a:schemeClr val="tx1"/>
              </a:solidFill>
              <a:latin typeface="Barlow" panose="00000500000000000000" pitchFamily="2" charset="0"/>
            </a:endParaRP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b="1" dirty="0" err="1">
                <a:solidFill>
                  <a:schemeClr val="tx1"/>
                </a:solidFill>
                <a:latin typeface="Barlow" panose="00000500000000000000" pitchFamily="2" charset="0"/>
              </a:rPr>
              <a:t>def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 resumen(</a:t>
            </a:r>
            <a:r>
              <a:rPr lang="es-MX" sz="1600" b="1" dirty="0" err="1">
                <a:solidFill>
                  <a:schemeClr val="tx1"/>
                </a:solidFill>
                <a:latin typeface="Barlow" panose="00000500000000000000" pitchFamily="2" charset="0"/>
              </a:rPr>
              <a:t>self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return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f"{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self.nombre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}, {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self.edad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}, {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self.sexo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}"</a:t>
            </a:r>
          </a:p>
        </p:txBody>
      </p:sp>
      <p:pic>
        <p:nvPicPr>
          <p:cNvPr id="871" name="Google Shape;871;p56"/>
          <p:cNvPicPr preferRelativeResize="0"/>
          <p:nvPr/>
        </p:nvPicPr>
        <p:blipFill rotWithShape="1">
          <a:blip r:embed="rId4">
            <a:alphaModFix/>
          </a:blip>
          <a:srcRect l="19805" t="701" r="33834" b="29167"/>
          <a:stretch/>
        </p:blipFill>
        <p:spPr>
          <a:xfrm>
            <a:off x="846814" y="979200"/>
            <a:ext cx="3159000" cy="3185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1"/>
          <p:cNvSpPr txBox="1">
            <a:spLocks noGrp="1"/>
          </p:cNvSpPr>
          <p:nvPr>
            <p:ph type="title"/>
          </p:nvPr>
        </p:nvSpPr>
        <p:spPr>
          <a:xfrm>
            <a:off x="1406515" y="574261"/>
            <a:ext cx="5159594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NI" sz="4000" dirty="0"/>
              <a:t>Recomendaciones</a:t>
            </a:r>
            <a:endParaRPr sz="4000" dirty="0"/>
          </a:p>
        </p:txBody>
      </p:sp>
      <p:sp>
        <p:nvSpPr>
          <p:cNvPr id="461" name="Google Shape;461;p41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2" name="Google Shape;462;p41"/>
          <p:cNvSpPr txBox="1"/>
          <p:nvPr/>
        </p:nvSpPr>
        <p:spPr>
          <a:xfrm>
            <a:off x="8629375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3" name="Google Shape;463;p41"/>
          <p:cNvSpPr txBox="1"/>
          <p:nvPr/>
        </p:nvSpPr>
        <p:spPr>
          <a:xfrm>
            <a:off x="5498075" y="92050"/>
            <a:ext cx="3090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4" name="Google Shape;464;p41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5" name="Google Shape;465;p41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DETOX DIET HEALTHY LIFESTYLE   -    DETOX DIET HEALTHY LIFESTYLE</a:t>
            </a: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" name="Google Shape;475;p42">
            <a:extLst>
              <a:ext uri="{FF2B5EF4-FFF2-40B4-BE49-F238E27FC236}">
                <a16:creationId xmlns:a16="http://schemas.microsoft.com/office/drawing/2014/main" id="{5769A403-645F-F78F-3670-849B22E79453}"/>
              </a:ext>
            </a:extLst>
          </p:cNvPr>
          <p:cNvSpPr txBox="1"/>
          <p:nvPr/>
        </p:nvSpPr>
        <p:spPr>
          <a:xfrm>
            <a:off x="3373110" y="1220098"/>
            <a:ext cx="3126658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n-US" sz="1200" dirty="0">
                <a:solidFill>
                  <a:schemeClr val="dk1"/>
                </a:solidFill>
                <a:latin typeface="Anton" pitchFamily="2" charset="0"/>
                <a:ea typeface="Anton"/>
                <a:cs typeface="Anton"/>
                <a:sym typeface="Anton"/>
              </a:rPr>
              <a:t>MAIN/RECOMENDACIONES.PY</a:t>
            </a:r>
          </a:p>
        </p:txBody>
      </p:sp>
      <p:sp>
        <p:nvSpPr>
          <p:cNvPr id="10" name="Google Shape;1192;p66">
            <a:extLst>
              <a:ext uri="{FF2B5EF4-FFF2-40B4-BE49-F238E27FC236}">
                <a16:creationId xmlns:a16="http://schemas.microsoft.com/office/drawing/2014/main" id="{0C6A28EE-1C69-04C7-06A5-9F684032EF4A}"/>
              </a:ext>
            </a:extLst>
          </p:cNvPr>
          <p:cNvSpPr txBox="1">
            <a:spLocks/>
          </p:cNvSpPr>
          <p:nvPr/>
        </p:nvSpPr>
        <p:spPr>
          <a:xfrm>
            <a:off x="840687" y="1597176"/>
            <a:ext cx="4585048" cy="1499985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def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masa_muscular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(peso):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proteina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= </a:t>
            </a:r>
            <a:r>
              <a:rPr lang="es-MX" sz="1600" b="1" dirty="0">
                <a:solidFill>
                  <a:schemeClr val="tx1"/>
                </a:solidFill>
                <a:latin typeface="Barlow" panose="00000500000000000000" pitchFamily="2" charset="0"/>
              </a:rPr>
              <a:t>peso * 2.2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return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f"Necesita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{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proteina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} g de proteína diaria."</a:t>
            </a:r>
          </a:p>
        </p:txBody>
      </p:sp>
      <p:pic>
        <p:nvPicPr>
          <p:cNvPr id="466" name="Google Shape;46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848539">
            <a:off x="5069552" y="1205064"/>
            <a:ext cx="3787645" cy="2736925"/>
          </a:xfrm>
          <a:prstGeom prst="rect">
            <a:avLst/>
          </a:prstGeom>
          <a:noFill/>
          <a:ln>
            <a:noFill/>
          </a:ln>
          <a:effectLst>
            <a:outerShdw blurRad="142875" dist="95250" dir="1440000" algn="bl" rotWithShape="0">
              <a:srgbClr val="000000">
                <a:alpha val="34000"/>
              </a:srgbClr>
            </a:outerShdw>
          </a:effectLst>
        </p:spPr>
      </p:pic>
      <p:sp>
        <p:nvSpPr>
          <p:cNvPr id="11" name="Google Shape;475;p42">
            <a:extLst>
              <a:ext uri="{FF2B5EF4-FFF2-40B4-BE49-F238E27FC236}">
                <a16:creationId xmlns:a16="http://schemas.microsoft.com/office/drawing/2014/main" id="{7148819C-138C-F20B-574D-338CA9102F6D}"/>
              </a:ext>
            </a:extLst>
          </p:cNvPr>
          <p:cNvSpPr txBox="1"/>
          <p:nvPr/>
        </p:nvSpPr>
        <p:spPr>
          <a:xfrm>
            <a:off x="840687" y="3305170"/>
            <a:ext cx="4077326" cy="1178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s-MX" dirty="0">
                <a:solidFill>
                  <a:schemeClr val="dk1"/>
                </a:solidFill>
                <a:latin typeface="Barlow" panose="00000500000000000000" pitchFamily="2" charset="0"/>
                <a:ea typeface="Anton"/>
                <a:cs typeface="Anton"/>
                <a:sym typeface="Anton"/>
              </a:rPr>
              <a:t>GANAR MASA MUSCULAR → MÁS PROTEÍNA.</a:t>
            </a:r>
          </a:p>
          <a:p>
            <a:pPr lvl="0">
              <a:lnSpc>
                <a:spcPct val="150000"/>
              </a:lnSpc>
            </a:pPr>
            <a:r>
              <a:rPr lang="es-MX" dirty="0">
                <a:solidFill>
                  <a:schemeClr val="dk1"/>
                </a:solidFill>
                <a:latin typeface="Barlow" panose="00000500000000000000" pitchFamily="2" charset="0"/>
                <a:ea typeface="Anton"/>
                <a:cs typeface="Anton"/>
                <a:sym typeface="Anton"/>
              </a:rPr>
              <a:t>PERDER GRASA → REDUCIR CALORÍAS Y GRASA.</a:t>
            </a:r>
          </a:p>
          <a:p>
            <a:pPr lvl="0">
              <a:lnSpc>
                <a:spcPct val="150000"/>
              </a:lnSpc>
            </a:pPr>
            <a:r>
              <a:rPr lang="es-MX" dirty="0">
                <a:solidFill>
                  <a:schemeClr val="dk1"/>
                </a:solidFill>
                <a:latin typeface="Barlow" panose="00000500000000000000" pitchFamily="2" charset="0"/>
                <a:ea typeface="Anton"/>
                <a:cs typeface="Anton"/>
                <a:sym typeface="Anton"/>
              </a:rPr>
              <a:t>MEJORAR SALUD → DIETA EQUILIBRADA.</a:t>
            </a:r>
            <a:endParaRPr lang="en-US" dirty="0">
              <a:solidFill>
                <a:schemeClr val="dk1"/>
              </a:solidFill>
              <a:latin typeface="Barlow" panose="00000500000000000000" pitchFamily="2" charset="0"/>
              <a:ea typeface="Anton"/>
              <a:cs typeface="Anton"/>
              <a:sym typeface="Anton"/>
            </a:endParaRPr>
          </a:p>
        </p:txBody>
      </p:sp>
      <p:pic>
        <p:nvPicPr>
          <p:cNvPr id="14" name="Google Shape;863;p56">
            <a:extLst>
              <a:ext uri="{FF2B5EF4-FFF2-40B4-BE49-F238E27FC236}">
                <a16:creationId xmlns:a16="http://schemas.microsoft.com/office/drawing/2014/main" id="{B23EA9B2-B94A-5F17-31E3-0964BF89A17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4729685" y="2749076"/>
            <a:ext cx="383391" cy="43457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" name="Google Shape;863;p56">
            <a:extLst>
              <a:ext uri="{FF2B5EF4-FFF2-40B4-BE49-F238E27FC236}">
                <a16:creationId xmlns:a16="http://schemas.microsoft.com/office/drawing/2014/main" id="{568F2DC5-05F0-B4A3-985A-CBD869A8CE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1421" t="34810" r="-4"/>
          <a:stretch/>
        </p:blipFill>
        <p:spPr>
          <a:xfrm rot="-8100059" flipH="1">
            <a:off x="630750" y="3242733"/>
            <a:ext cx="223645" cy="25979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85000"/>
          </a:schemeClr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7"/>
          <p:cNvSpPr txBox="1">
            <a:spLocks noGrp="1"/>
          </p:cNvSpPr>
          <p:nvPr>
            <p:ph type="title"/>
          </p:nvPr>
        </p:nvSpPr>
        <p:spPr>
          <a:xfrm>
            <a:off x="508263" y="742471"/>
            <a:ext cx="5301712" cy="714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NI" sz="4400" dirty="0"/>
              <a:t>ARCHIVO PRINCIPAL</a:t>
            </a:r>
          </a:p>
        </p:txBody>
      </p:sp>
      <p:sp>
        <p:nvSpPr>
          <p:cNvPr id="571" name="Google Shape;571;p47"/>
          <p:cNvSpPr txBox="1"/>
          <p:nvPr/>
        </p:nvSpPr>
        <p:spPr>
          <a:xfrm>
            <a:off x="53163" y="46988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2" name="Google Shape;572;p47"/>
          <p:cNvSpPr txBox="1"/>
          <p:nvPr/>
        </p:nvSpPr>
        <p:spPr>
          <a:xfrm>
            <a:off x="8637863" y="551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3" name="Google Shape;573;p47"/>
          <p:cNvSpPr txBox="1"/>
          <p:nvPr/>
        </p:nvSpPr>
        <p:spPr>
          <a:xfrm>
            <a:off x="2540600" y="101450"/>
            <a:ext cx="4062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4" name="Google Shape;574;p47"/>
          <p:cNvSpPr txBox="1"/>
          <p:nvPr/>
        </p:nvSpPr>
        <p:spPr>
          <a:xfrm>
            <a:off x="2540601" y="4745225"/>
            <a:ext cx="40629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Google Shape;1192;p66">
            <a:extLst>
              <a:ext uri="{FF2B5EF4-FFF2-40B4-BE49-F238E27FC236}">
                <a16:creationId xmlns:a16="http://schemas.microsoft.com/office/drawing/2014/main" id="{0E5728E3-AFF7-BCDB-CD8C-716C75B986A0}"/>
              </a:ext>
            </a:extLst>
          </p:cNvPr>
          <p:cNvSpPr txBox="1">
            <a:spLocks/>
          </p:cNvSpPr>
          <p:nvPr/>
        </p:nvSpPr>
        <p:spPr>
          <a:xfrm>
            <a:off x="1887930" y="2261814"/>
            <a:ext cx="6491837" cy="2157694"/>
          </a:xfrm>
          <a:prstGeom prst="snip2DiagRect">
            <a:avLst>
              <a:gd name="adj1" fmla="val 11910"/>
              <a:gd name="adj2" fmla="val 12173"/>
            </a:avLst>
          </a:prstGeom>
          <a:solidFill>
            <a:schemeClr val="accent3">
              <a:lumMod val="75000"/>
            </a:schemeClr>
          </a:solidFill>
          <a:ln w="12700">
            <a:solidFill>
              <a:schemeClr val="accent6">
                <a:lumMod val="85000"/>
              </a:schemeClr>
            </a:solidFill>
          </a:ln>
          <a:effectLst/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__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name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__ == "__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main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__":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if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inicio_sesión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():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datos =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entrada_usuario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()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usuario = Usuario (*datos)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print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usuario.resumen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())</a:t>
            </a:r>
          </a:p>
          <a:p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      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mostrar_recomendación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 (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usuario.objetivo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, </a:t>
            </a:r>
            <a:r>
              <a:rPr lang="es-MX" sz="1600" dirty="0" err="1">
                <a:solidFill>
                  <a:schemeClr val="tx1"/>
                </a:solidFill>
                <a:latin typeface="Barlow" panose="00000500000000000000" pitchFamily="2" charset="0"/>
              </a:rPr>
              <a:t>usuario.peso_actual</a:t>
            </a:r>
            <a:r>
              <a:rPr lang="es-MX" sz="1600" dirty="0">
                <a:solidFill>
                  <a:schemeClr val="tx1"/>
                </a:solidFill>
                <a:latin typeface="Barlow" panose="00000500000000000000" pitchFamily="2" charset="0"/>
              </a:rPr>
              <a:t>)</a:t>
            </a:r>
          </a:p>
        </p:txBody>
      </p:sp>
      <p:pic>
        <p:nvPicPr>
          <p:cNvPr id="576" name="Google Shape;57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252212" flipH="1">
            <a:off x="6915881" y="603000"/>
            <a:ext cx="2311448" cy="1883301"/>
          </a:xfrm>
          <a:prstGeom prst="rect">
            <a:avLst/>
          </a:prstGeom>
          <a:noFill/>
          <a:ln>
            <a:noFill/>
          </a:ln>
          <a:effectLst>
            <a:outerShdw blurRad="114300" dist="76200" dir="2280000" algn="bl" rotWithShape="0">
              <a:srgbClr val="000000">
                <a:alpha val="29000"/>
              </a:srgbClr>
            </a:outerShdw>
          </a:effectLst>
        </p:spPr>
      </p:pic>
      <p:pic>
        <p:nvPicPr>
          <p:cNvPr id="575" name="Google Shape;57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173417">
            <a:off x="-91056" y="2681551"/>
            <a:ext cx="2381313" cy="1940223"/>
          </a:xfrm>
          <a:prstGeom prst="rect">
            <a:avLst/>
          </a:prstGeom>
          <a:noFill/>
          <a:ln>
            <a:noFill/>
          </a:ln>
          <a:effectLst>
            <a:outerShdw blurRad="114300" dist="76200" dir="2280000" algn="bl" rotWithShape="0">
              <a:srgbClr val="000000">
                <a:alpha val="29000"/>
              </a:srgbClr>
            </a:outerShdw>
          </a:effectLst>
        </p:spPr>
      </p:pic>
      <p:sp>
        <p:nvSpPr>
          <p:cNvPr id="4" name="Google Shape;475;p42">
            <a:extLst>
              <a:ext uri="{FF2B5EF4-FFF2-40B4-BE49-F238E27FC236}">
                <a16:creationId xmlns:a16="http://schemas.microsoft.com/office/drawing/2014/main" id="{67AF9FD4-1760-E6A5-EEE6-E18A06B7CD94}"/>
              </a:ext>
            </a:extLst>
          </p:cNvPr>
          <p:cNvSpPr txBox="1"/>
          <p:nvPr/>
        </p:nvSpPr>
        <p:spPr>
          <a:xfrm>
            <a:off x="1099600" y="1425569"/>
            <a:ext cx="5503900" cy="589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>
                <a:solidFill>
                  <a:schemeClr val="dk1"/>
                </a:solidFill>
                <a:latin typeface="Barlow" panose="00000500000000000000" pitchFamily="2" charset="0"/>
                <a:ea typeface="Anton"/>
                <a:cs typeface="Anton"/>
                <a:sym typeface="Anton"/>
              </a:rPr>
              <a:t>UNE TODO: EL LOGIN, LA ENTRADA DE DATOS, LA CREACIÓN DEL USUARIO Y LAS RECOMENDACIONES</a:t>
            </a:r>
            <a:endParaRPr lang="en-US" dirty="0">
              <a:solidFill>
                <a:schemeClr val="dk1"/>
              </a:solidFill>
              <a:latin typeface="Barlow" panose="00000500000000000000" pitchFamily="2" charset="0"/>
              <a:ea typeface="Anton"/>
              <a:cs typeface="Anton"/>
              <a:sym typeface="Anton"/>
            </a:endParaRPr>
          </a:p>
        </p:txBody>
      </p:sp>
      <p:pic>
        <p:nvPicPr>
          <p:cNvPr id="5" name="Google Shape;863;p56">
            <a:extLst>
              <a:ext uri="{FF2B5EF4-FFF2-40B4-BE49-F238E27FC236}">
                <a16:creationId xmlns:a16="http://schemas.microsoft.com/office/drawing/2014/main" id="{01E6DA56-A75B-AAE8-A1EB-6A0661E08D6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51421" t="34810" r="-4"/>
          <a:stretch/>
        </p:blipFill>
        <p:spPr>
          <a:xfrm rot="-8100059" flipH="1">
            <a:off x="6611516" y="2029427"/>
            <a:ext cx="383391" cy="43457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" name="Google Shape;863;p56">
            <a:extLst>
              <a:ext uri="{FF2B5EF4-FFF2-40B4-BE49-F238E27FC236}">
                <a16:creationId xmlns:a16="http://schemas.microsoft.com/office/drawing/2014/main" id="{EF9CD47C-FB3C-B865-1812-17F90697331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51421" t="34810" r="-4"/>
          <a:stretch/>
        </p:blipFill>
        <p:spPr>
          <a:xfrm rot="-8100059" flipH="1">
            <a:off x="379413" y="2299546"/>
            <a:ext cx="257699" cy="26136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60"/>
          <p:cNvSpPr txBox="1">
            <a:spLocks noGrp="1"/>
          </p:cNvSpPr>
          <p:nvPr>
            <p:ph type="title"/>
          </p:nvPr>
        </p:nvSpPr>
        <p:spPr>
          <a:xfrm>
            <a:off x="4786150" y="733450"/>
            <a:ext cx="3609900" cy="10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NI" sz="4000" dirty="0"/>
              <a:t>DETRÁS DE LA APLICACIÓN</a:t>
            </a:r>
          </a:p>
        </p:txBody>
      </p:sp>
      <p:sp>
        <p:nvSpPr>
          <p:cNvPr id="986" name="Google Shape;986;p60"/>
          <p:cNvSpPr txBox="1"/>
          <p:nvPr/>
        </p:nvSpPr>
        <p:spPr>
          <a:xfrm rot="5400000">
            <a:off x="6820125" y="2405525"/>
            <a:ext cx="4073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7" name="Google Shape;987;p60"/>
          <p:cNvSpPr txBox="1"/>
          <p:nvPr/>
        </p:nvSpPr>
        <p:spPr>
          <a:xfrm>
            <a:off x="8629375" y="45700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8" name="Google Shape;988;p60"/>
          <p:cNvSpPr txBox="1"/>
          <p:nvPr/>
        </p:nvSpPr>
        <p:spPr>
          <a:xfrm>
            <a:off x="42650" y="4683375"/>
            <a:ext cx="455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</a:t>
            </a:r>
            <a:endParaRPr sz="2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89" name="Google Shape;989;p60"/>
          <p:cNvSpPr txBox="1"/>
          <p:nvPr/>
        </p:nvSpPr>
        <p:spPr>
          <a:xfrm rot="-5400000">
            <a:off x="-1677625" y="2350350"/>
            <a:ext cx="3949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9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HEALTHY LIFESTYLE   -   HEALTHY LIFESTYLE -  HEALTHY LIFESTYLE -  HEALTHY LIFESTYLE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tox Diet Healthy Lifestyle MK Campaign by Slidesgo by Slidesgo">
  <a:themeElements>
    <a:clrScheme name="Simple Light">
      <a:dk1>
        <a:srgbClr val="212121"/>
      </a:dk1>
      <a:lt1>
        <a:srgbClr val="FFF9F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756</Words>
  <Application>Microsoft Office PowerPoint</Application>
  <PresentationFormat>Presentación en pantalla (16:9)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Anton</vt:lpstr>
      <vt:lpstr>Barlow</vt:lpstr>
      <vt:lpstr>Arial</vt:lpstr>
      <vt:lpstr>Poppins Black</vt:lpstr>
      <vt:lpstr>Detox Diet Healthy Lifestyle MK Campaign by Slidesgo by Slidesgo</vt:lpstr>
      <vt:lpstr>CONTROL DE DIETA NUTRICIONAL Aplicación en Python organizada por capas</vt:lpstr>
      <vt:lpstr>Creamos un sistema</vt:lpstr>
      <vt:lpstr>Control de Dieta Nutricional/ ├── app.py ├── models/ │   └── usuario.py ├── dao/ │   └── autenticacion.py └── main/     ├── entrada_datos.py     └── recomendaciones.py</vt:lpstr>
      <vt:lpstr>INICIO DE SESIÓN</vt:lpstr>
      <vt:lpstr>ENTRADA DE DATOS</vt:lpstr>
      <vt:lpstr>CLASE USUARIO</vt:lpstr>
      <vt:lpstr>Recomendaciones</vt:lpstr>
      <vt:lpstr>ARCHIVO PRINCIPAL</vt:lpstr>
      <vt:lpstr>DETRÁS DE LA APLICACIÓN</vt:lpstr>
      <vt:lpstr>GRACIAS POR SU ATENCIÓN!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USUARIO</dc:creator>
  <cp:lastModifiedBy>USUARIO</cp:lastModifiedBy>
  <cp:revision>1</cp:revision>
  <dcterms:modified xsi:type="dcterms:W3CDTF">2025-07-01T08:17:54Z</dcterms:modified>
</cp:coreProperties>
</file>